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2" r:id="rId6"/>
    <p:sldId id="263" r:id="rId7"/>
    <p:sldId id="264" r:id="rId8"/>
    <p:sldId id="260" r:id="rId9"/>
    <p:sldId id="261"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DF92C87-3365-488B-B75B-99D826408378}" type="datetimeFigureOut">
              <a:rPr lang="en-US" smtClean="0"/>
              <a:t>8/22/2014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2487449-2541-410D-A76B-867CD49E26D7}"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F92C87-3365-488B-B75B-99D826408378}"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87449-2541-410D-A76B-867CD49E26D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2487449-2541-410D-A76B-867CD49E26D7}"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F92C87-3365-488B-B75B-99D826408378}"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DF92C87-3365-488B-B75B-99D826408378}"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2487449-2541-410D-A76B-867CD49E26D7}"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5DF92C87-3365-488B-B75B-99D826408378}" type="datetimeFigureOut">
              <a:rPr lang="en-US" smtClean="0"/>
              <a:t>8/22/2014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2487449-2541-410D-A76B-867CD49E26D7}"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5DF92C87-3365-488B-B75B-99D826408378}" type="datetimeFigureOut">
              <a:rPr lang="en-US" smtClean="0"/>
              <a:t>8/22/2014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87449-2541-410D-A76B-867CD49E26D7}"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DF92C87-3365-488B-B75B-99D826408378}" type="datetimeFigureOut">
              <a:rPr lang="en-US" smtClean="0"/>
              <a:t>8/22/2014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2487449-2541-410D-A76B-867CD49E26D7}"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DF92C87-3365-488B-B75B-99D826408378}" type="datetimeFigureOut">
              <a:rPr lang="en-US" smtClean="0"/>
              <a:t>8/22/2014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2487449-2541-410D-A76B-867CD49E26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DF92C87-3365-488B-B75B-99D826408378}" type="datetimeFigureOut">
              <a:rPr lang="en-US" smtClean="0"/>
              <a:t>8/22/2014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2487449-2541-410D-A76B-867CD49E26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2487449-2541-410D-A76B-867CD49E26D7}"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DF92C87-3365-488B-B75B-99D826408378}" type="datetimeFigureOut">
              <a:rPr lang="en-US" smtClean="0"/>
              <a:t>8/22/2014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2487449-2541-410D-A76B-867CD49E26D7}"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5DF92C87-3365-488B-B75B-99D826408378}" type="datetimeFigureOut">
              <a:rPr lang="en-US" smtClean="0"/>
              <a:t>8/22/2014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DF92C87-3365-488B-B75B-99D826408378}" type="datetimeFigureOut">
              <a:rPr lang="en-US" smtClean="0"/>
              <a:t>8/22/2014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2487449-2541-410D-A76B-867CD49E26D7}"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THE BUILDING BLOCKS OF STRONG VISUAL ART</a:t>
            </a:r>
            <a:endParaRPr lang="en-US" dirty="0"/>
          </a:p>
        </p:txBody>
      </p:sp>
      <p:sp>
        <p:nvSpPr>
          <p:cNvPr id="2" name="Title 1"/>
          <p:cNvSpPr>
            <a:spLocks noGrp="1"/>
          </p:cNvSpPr>
          <p:nvPr>
            <p:ph type="ctrTitle"/>
          </p:nvPr>
        </p:nvSpPr>
        <p:spPr/>
        <p:txBody>
          <a:bodyPr/>
          <a:lstStyle/>
          <a:p>
            <a:r>
              <a:rPr lang="en-US" dirty="0" smtClean="0"/>
              <a:t>Elements of Design</a:t>
            </a:r>
            <a:endParaRPr lang="en-US" dirty="0"/>
          </a:p>
        </p:txBody>
      </p:sp>
      <p:pic>
        <p:nvPicPr>
          <p:cNvPr id="22530" name="Picture 2" descr="http://irenefgoros.files.wordpress.com/2013/11/11409306-the-creation-of-adam.jpg"/>
          <p:cNvPicPr>
            <a:picLocks noChangeAspect="1" noChangeArrowheads="1"/>
          </p:cNvPicPr>
          <p:nvPr/>
        </p:nvPicPr>
        <p:blipFill>
          <a:blip r:embed="rId2" cstate="print"/>
          <a:srcRect/>
          <a:stretch>
            <a:fillRect/>
          </a:stretch>
        </p:blipFill>
        <p:spPr bwMode="auto">
          <a:xfrm>
            <a:off x="2590800" y="3505200"/>
            <a:ext cx="3771900" cy="2482362"/>
          </a:xfrm>
          <a:prstGeom prst="rect">
            <a:avLst/>
          </a:prstGeom>
          <a:noFill/>
        </p:spPr>
      </p:pic>
      <p:sp>
        <p:nvSpPr>
          <p:cNvPr id="5" name="5-Point Star 4"/>
          <p:cNvSpPr/>
          <p:nvPr/>
        </p:nvSpPr>
        <p:spPr>
          <a:xfrm>
            <a:off x="3124200" y="5029200"/>
            <a:ext cx="381000" cy="30480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a:t>
            </a:r>
            <a:endParaRPr lang="en-US" dirty="0"/>
          </a:p>
        </p:txBody>
      </p:sp>
      <p:sp>
        <p:nvSpPr>
          <p:cNvPr id="3" name="Content Placeholder 2"/>
          <p:cNvSpPr>
            <a:spLocks noGrp="1"/>
          </p:cNvSpPr>
          <p:nvPr>
            <p:ph sz="quarter" idx="1"/>
          </p:nvPr>
        </p:nvSpPr>
        <p:spPr/>
        <p:txBody>
          <a:bodyPr/>
          <a:lstStyle/>
          <a:p>
            <a:r>
              <a:rPr lang="en-US" dirty="0" smtClean="0"/>
              <a:t>Space refers to how your shapes/forms are placed in relation to each other. While composition refers to how you intentionally place the objects, space refers to the unintentional areas between objects once they are placed. </a:t>
            </a:r>
            <a:endParaRPr lang="en-US" dirty="0"/>
          </a:p>
        </p:txBody>
      </p:sp>
      <p:pic>
        <p:nvPicPr>
          <p:cNvPr id="1026" name="Picture 2" descr="http://blogs.adobe.com/infiniteresolution/Hands.jpg"/>
          <p:cNvPicPr>
            <a:picLocks noChangeAspect="1" noChangeArrowheads="1"/>
          </p:cNvPicPr>
          <p:nvPr/>
        </p:nvPicPr>
        <p:blipFill>
          <a:blip r:embed="rId2" cstate="print"/>
          <a:srcRect/>
          <a:stretch>
            <a:fillRect/>
          </a:stretch>
        </p:blipFill>
        <p:spPr bwMode="auto">
          <a:xfrm>
            <a:off x="3124200" y="3429000"/>
            <a:ext cx="2686050" cy="268605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elements of design?</a:t>
            </a:r>
            <a:endParaRPr lang="en-US" dirty="0"/>
          </a:p>
        </p:txBody>
      </p:sp>
      <p:sp>
        <p:nvSpPr>
          <p:cNvPr id="3" name="Content Placeholder 2"/>
          <p:cNvSpPr>
            <a:spLocks noGrp="1"/>
          </p:cNvSpPr>
          <p:nvPr>
            <p:ph sz="quarter" idx="1"/>
          </p:nvPr>
        </p:nvSpPr>
        <p:spPr/>
        <p:txBody>
          <a:bodyPr>
            <a:normAutofit/>
          </a:bodyPr>
          <a:lstStyle/>
          <a:p>
            <a:r>
              <a:rPr lang="en-US" sz="2000" dirty="0" smtClean="0"/>
              <a:t>The elements of design are certain “rules” that, when considered, help to create a strong visual image. </a:t>
            </a:r>
          </a:p>
          <a:p>
            <a:r>
              <a:rPr lang="en-US" sz="2000" dirty="0" smtClean="0"/>
              <a:t>Incredibleart.org thinks of it like this:</a:t>
            </a:r>
          </a:p>
          <a:p>
            <a:pPr>
              <a:buNone/>
            </a:pPr>
            <a:endParaRPr lang="en-US" sz="2000" dirty="0" smtClean="0"/>
          </a:p>
          <a:p>
            <a:pPr algn="ctr">
              <a:buNone/>
            </a:pPr>
            <a:r>
              <a:rPr lang="en-US" sz="2000" dirty="0" smtClean="0"/>
              <a:t>	“An </a:t>
            </a:r>
            <a:r>
              <a:rPr lang="en-US" sz="2000" i="1" dirty="0" smtClean="0"/>
              <a:t>element</a:t>
            </a:r>
            <a:r>
              <a:rPr lang="en-US" sz="2000" dirty="0" smtClean="0"/>
              <a:t> is one of those most basic visible things.  In science, the elements are on the periodic chart (hydrogen, iron, oxygen, gold, sulfur, etc.).  </a:t>
            </a:r>
            <a:r>
              <a:rPr lang="en-US" sz="2000" i="1" dirty="0" smtClean="0"/>
              <a:t>All the complex chemicals are simply combinations of these (H2O).</a:t>
            </a:r>
            <a:r>
              <a:rPr lang="en-US" sz="2000" dirty="0" smtClean="0"/>
              <a:t> In art, it is an element if it is visible and there is nothing more simple or basic to define it.  It cannot be a combination of more than one thing and still be an element.  In practice, the elements are commonly seen in combination with each other.  For example, color and value are very different elements, but they always exist in combination with each other</a:t>
            </a:r>
            <a:r>
              <a:rPr lang="en-US" sz="2000" dirty="0" smtClean="0"/>
              <a:t>.”</a:t>
            </a:r>
            <a:r>
              <a:rPr lang="en-US" dirty="0" smtClean="0"/>
              <a:t> </a:t>
            </a: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elements the same thing as Principles?</a:t>
            </a:r>
            <a:endParaRPr lang="en-US" dirty="0"/>
          </a:p>
        </p:txBody>
      </p:sp>
      <p:sp>
        <p:nvSpPr>
          <p:cNvPr id="3" name="Content Placeholder 2"/>
          <p:cNvSpPr>
            <a:spLocks noGrp="1"/>
          </p:cNvSpPr>
          <p:nvPr>
            <p:ph sz="quarter" idx="1"/>
          </p:nvPr>
        </p:nvSpPr>
        <p:spPr/>
        <p:txBody>
          <a:bodyPr/>
          <a:lstStyle/>
          <a:p>
            <a:r>
              <a:rPr lang="en-US" dirty="0" smtClean="0"/>
              <a:t>No! But they are frequently talked about together.</a:t>
            </a:r>
          </a:p>
          <a:p>
            <a:endParaRPr lang="en-US" dirty="0" smtClean="0"/>
          </a:p>
          <a:p>
            <a:r>
              <a:rPr lang="en-US" dirty="0" smtClean="0"/>
              <a:t>If the elements of design are like elements on a periodic table, principles are like their attributes – like sodium will combust in a reaction with water. Colours will seem brighter when beside their compliment.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a:t>
            </a:r>
            <a:endParaRPr lang="en-US" dirty="0"/>
          </a:p>
        </p:txBody>
      </p:sp>
      <p:sp>
        <p:nvSpPr>
          <p:cNvPr id="3" name="Content Placeholder 2"/>
          <p:cNvSpPr>
            <a:spLocks noGrp="1"/>
          </p:cNvSpPr>
          <p:nvPr>
            <p:ph sz="quarter" idx="1"/>
          </p:nvPr>
        </p:nvSpPr>
        <p:spPr/>
        <p:txBody>
          <a:bodyPr/>
          <a:lstStyle/>
          <a:p>
            <a:r>
              <a:rPr lang="en-US" dirty="0" smtClean="0"/>
              <a:t>How you arrange the various components of your piece. (Usually based on principles like: we read right to left, big objects seem closer than small ones and warm colours advance while cool recede.)</a:t>
            </a:r>
            <a:endParaRPr lang="en-US" dirty="0"/>
          </a:p>
        </p:txBody>
      </p:sp>
      <p:pic>
        <p:nvPicPr>
          <p:cNvPr id="7170" name="Picture 2" descr="http://jwilson.coe.uga.edu/emt669/student.folders/frietag.mark/homepage/goldenratio/image19.gif"/>
          <p:cNvPicPr>
            <a:picLocks noChangeAspect="1" noChangeArrowheads="1"/>
          </p:cNvPicPr>
          <p:nvPr/>
        </p:nvPicPr>
        <p:blipFill>
          <a:blip r:embed="rId2" cstate="print"/>
          <a:srcRect/>
          <a:stretch>
            <a:fillRect/>
          </a:stretch>
        </p:blipFill>
        <p:spPr bwMode="auto">
          <a:xfrm>
            <a:off x="685800" y="3276600"/>
            <a:ext cx="4114800" cy="2819401"/>
          </a:xfrm>
          <a:prstGeom prst="rect">
            <a:avLst/>
          </a:prstGeom>
          <a:noFill/>
        </p:spPr>
      </p:pic>
      <p:pic>
        <p:nvPicPr>
          <p:cNvPr id="7172" name="Picture 4" descr="http://thedigitalphotocoach.com/images/2011/2011-10/RaphaelMadonna.jpg"/>
          <p:cNvPicPr>
            <a:picLocks noChangeAspect="1" noChangeArrowheads="1"/>
          </p:cNvPicPr>
          <p:nvPr/>
        </p:nvPicPr>
        <p:blipFill>
          <a:blip r:embed="rId3" cstate="print"/>
          <a:srcRect/>
          <a:stretch>
            <a:fillRect/>
          </a:stretch>
        </p:blipFill>
        <p:spPr bwMode="auto">
          <a:xfrm>
            <a:off x="4953000" y="3276600"/>
            <a:ext cx="2193388" cy="2819399"/>
          </a:xfrm>
          <a:prstGeom prst="rect">
            <a:avLst/>
          </a:prstGeom>
          <a:noFill/>
        </p:spPr>
      </p:pic>
      <p:sp>
        <p:nvSpPr>
          <p:cNvPr id="6" name="5-Point Star 5"/>
          <p:cNvSpPr/>
          <p:nvPr/>
        </p:nvSpPr>
        <p:spPr>
          <a:xfrm>
            <a:off x="6019800" y="5257800"/>
            <a:ext cx="228600" cy="22860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5-Point Star 6"/>
          <p:cNvSpPr/>
          <p:nvPr/>
        </p:nvSpPr>
        <p:spPr>
          <a:xfrm>
            <a:off x="5257800" y="5486400"/>
            <a:ext cx="228600" cy="22860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174" name="AutoShape 6" descr="data:image/jpeg;base64,/9j/4AAQSkZJRgABAQAAAQABAAD/2wCEAAkGBxQSEhQUEhQUFBQVFBcXFBcUFBcVFBcXFBcXFxQUFRQYHCggGBwlHBUUITEhJSksLi4uFx8zODMsNygtLisBCgoKDg0OGhAQGiwcHCQsLCwsLCwsLCwsLCwsLSwsLCwsLCwsLCwsLCwsLCwsLCwsLCwsLCwsLCwsLCwsLCwsLP/AABEIAN4A4wMBEQACEQEDEQH/xAAcAAACAgMBAQAAAAAAAAAAAAABAgAFAwYHBAj/xABVEAABAgMBBg0OCQwCAwAAAAABAAIDBBEGBRIhMZPRB0FSU1RxcoGSsbLB0hMUFRYiIyQzNFFzkaGzFzJEYWLC0+HwNUJDY2SCg5SipOLjhMMlo/H/xAAbAQEBAAMBAQEAAAAAAAAAAAAAAQIDBQQGB//EADsRAQABAgIEDAQEBgMBAAAAAAABAhEDMQQFEpEUFSEyMzRBUVJxgbETImHRU6HB8AYjJEOS4RZCcmL/2gAMAwEAAhEDEQA/AOZvOEqsl/YCO1k7Cc9zWNBdVzjQDuHDCT85AWdEpMcjsTbSSmyIOUaedZ3Y2kwtBLHFHhcMKbSWOLSSg+UQRtxGjjKlyzK20crsmBlWZ0gtJ23fldkwN+Kwc6paR7YZTZMvvRoedRLSItFKbJgZVmdFtI9sUrsmBloedLSWlX2hu1AfLRWsjwXuLRRrYrC490DgANTgBSL3ZUxytxC12YCEsCoiIIoopZEAVkanZ11YA3cX3r1lGTOrNaKoCBQEDBUGigxTI7k7RUqylYzVlmj4LBP0Ochfm2urcMxO+Z/SHSwebCwXJjkbgDQvTTFOczZJulFjaB80xcZX6vLlrKzPjhtO4itGPNsOfR0NWRE6TTE/X2bdejzLm7VT634dHdG4aKXk+HR3RuMArFU96Th0eGNzctDOAx4mg5rXUiQ6XzQ6lYeGlcS6eDN8OHx+tI2dKqiPp7Q3XsZB1mFk25ltc+8p2Lg6zCybMyJeUNyoBxwYOSZmQvIdh5fWIGRZmVLyp7Y3OhNko5ZChNIaKFrGtIq9taEDBpq05wypmbtkoowRAVFRERQEKiBBplkjWWb6SN716ypybK81yQqxEBUBQMEBqgxTfxHbk8SlWUrTmqbMnwSDufrFfm+uo/rMTz/SHSwebCypgXIbgCymeQMKqbUj5ni4yv11y1nZrxzf3uSVo0jope/VnWqPX2luFFy32AIHaiN00LB5X6SFyCurg9HS+N1t1qv09ob6Ftc0URKIIgorceQTG4HLarGbOjNeFGEZIoIiooJVAVURuNUahZJlJZu7je+iKwzqzXNFkgXqIVRTIIgwzR7h20eJSrJac1RZXyOBuecr8613TPCsTz/SHSwubC1C4ktyAq9gKxkfNEXGV+wS5azswO/t3+SVo0jo5e7VvWafX2luC5T7CC0VZdjIAjBuehb8ac3cHkOzLq4HR0vjta9aq9PZvoW1zRREQRBRW4FZGYA1I5bUpzZ0ZvQbQymypbfjwxxuV5UtIttBKbKlsvD6ShaU7YJTZUtl4XSUNmQNoZTZUtl4XSQ2ZA2ilNly38xC6SXXZkwtBK7KlsvD6SXTZkwu9K7Jl8vD6SXNmWrWcu1LMgNa+YgNdfxTR0aGDQxnkYC7TBB31ntR2sqo5ZWnZ+V2TL5eH0k2oY2E3al9kQMtD6SbUFgN14GvQsqzOm1BYOzEDX4OVZnU24Wxm3XgHFGhH+Iw86bUd6WksxdGFeu75DxH89vm21JmFiOV4LJvHWcDc/WK/PNeVxOl4kR3/pDp4MfLC3XDbUCoOFWw+aY5wlfr0uWs7Ljvw3+IrRpHRy9+rOs0+vtLcKLkS+vgKKrc4Vhi3LQtHdTm6g8hy62B0VL47W3WqvT2b8tzmooIgiiKW2Y8Cj7lvLarGbOjN5exkHWYOTZmX5pXrHSYqm2JV29sulFNNsidh5fWIGSZmWuNa6X+JO+fuuxT3Ibhypxy0vkWZlujWulRHLiVf5Sx2IL2CldjS+Rh05KcbaTOWJVf/wBSfDgvYKW2NL5CH0Vq420z8SrfP3Z7FPcBuFLbGl8jD6Ksa20yP7lW+funw6e4vYSWr5NL5CH0Vvo1tpcz0k75Jw6e5yGNLMJNWNPdOxtBxOK/X9CwsOvApmqImXPxJtVLCZKHrbOA3MvXwbB8MbmF5IZGFrbOA3MnBsHwxuLyAkoets4IzK8GwvDG4ubrOHqGcEZk4Pg+GNxcvWEPW2cEKcGwfDG5byZklDGJjOCFKtHwrc2NyXl1iyPkcDcnjK/G9dUxwrEn6/pDp4PNheBcKW0wKzjkRFOQfMsY4Ttr9cctcWWHfd48RzrRpHRT6OhqvrNPr7S24rkvroKqp2qpMt00Lcc5u4PIK62j9FT6vjtbdaq9PZvi2uaiCIIoKi13kcbcjltSM2VOaUX5XjYU7dTpxPIFF5tiY82V0IWyKdqYsiAJRh8tiZBwUqptVMLAFZWm1gGjCNtbcKmYrgmeRxWNjduncor9x0Dq9Hk5uJzpYyF7WspVUKIiIJVAyxqyV02yGCTg7k8py/GNc0zOl4nn+kOnhc2F2CuNVh8tm2JEFYTRNwwU2C7S36DkM/KnZEdNfrjkbShtLYzsaYLoca/MVz24Yd7S9bfas1wYFaMGMafhz2t+Bj1YVXxKM4Vjo0bVM4BzrfxJR4nv450j6bmMxY2rZkzzuSNSUeI450j6bjCYjapnAPSV4jo8Scc6R9NywuLaGblb/qT4ffC0uvodcLW0GngwLfRquaabRV+Tn4+PONXNdecrPt+uhq4GR+9ZcWz4vyabQU2+uhq4GS/yU4tq8S2gvb/dHVwMj/knFtXiLQPb9dHXIOR+9SdXVeItDFO20nYsN0OI+CWOoHUhUPxhTDXz0WnG0OcKia73syiIu3bqc/U9+gZIjnX51Xperaf7dfJ23i727FXeHU7oaUaW34buZa+Garnl2K49YNivvQQroa7K8CIsacfVV7xTib4NmsOpXQ1yVG02JzhZfG1Te+xibzZxEMO6GuSvAiJ8bVF77Fe+PubOJ3oYV0NcleBE5lKtI1TVnRX+X3WKcQOp3QqO7k+DFzq4WNqmJ5Ka98ExiNPlLKzEeGIjHQAHF+BwfUUe4GtMGMFfo+DpdeHRFFOUPHVNN+U5sLN6uX9URbuH4303MPlIbCzmk+W3+qZk4fjfTcfKIsHN6b4H9acPxvpuT5Q7Q5vXIH9avDsbv/JbwUWEnNXL/wBeZTh+N3xuORBYab03wN6+UnT8bttuWIhjuRaCahwYbIfULwDub5kQupUnuiHjDhXymmaLgYmLVNcVXv2TH2dzRtXYmJhxXFURE+b2ttTO/s1PRxPtF5atB0SvOKt8fZv4qxvHG6Wy3El7oTMCHGEWVYIgremFEqBUjVfMvZTqLRP/AK3/AOnCnSKomz39gZ/ZMv8Ay7ukk6g0KZynenCam2ALuw8jnui7ik/SReQBzr0aJ00M6cpc/cu9YIVYUyrErlApVESygoplJBcMG+ONeHTugqZU5u1DGV+H4scsunGRgvNSDRbaabTZDBq3RTO9jcKLVVTEQtwK0zERNmQNxjbSnkqglVWTHgsL9/3j1+v05Q5dea4vVkwQNVBoqAWqAFqoxvCksocfkfFt2udcXSulqfbau6tR++2XpavP2vbLq9hPIJfcHluXdjJ+eV5r6irAFsRzvRc+R7uNyGrfofTQzpyloLgu+MdFVMjECFFIQqAQgCKIUlWTzbY4wvBp/QVMqc3aAvwzFqdI60RPeSiymu6WSqk11TyFkUmZkApCizGNtZ4cfNHnBOSoscfA4X7/ALIjwv12nJy6+dK6WUMAqqCEDAIFVCRBVScljNxyR8W3a5yuLpPSy+31b1aj99svSxeZ7ZdYsL5BL7g8ty7z88rzX6MSLaxc80Wx5Hu43IavRonTQ2U5S0JwXdRjIWQhRAIQKUUqKARRBUkZBpbY4wvBp/QVMqc3aAvwmvlqs6RwFhVTMSXCixBAVsiUVqgKVIUWYxtrfRHzRbvgnJVWSPgkL9/3r6+1frNOUOXXnK4WTEaKoIQFULRAtVJyWHGpAd7bv8ZouHpU/wAyX2+rerUevvL2QlojN7KnVLAOrc+X3L/ZEeF3oyfntebYFWJVsRzzRa+R7uMfVDA516ND6aGdOTQ3LujE5ZAIiIFKAFFBFEKKYaW2OMLwafyYFTKnN2oL8KmY5XRMCtcVcvKlkJWVUxPLJZKrCCyEqzMyti1UVGYxtr04cfNT5wk5KmyFes4Nf1nvXr9XpycuvnSug1ZMRAQGiqCglECPUnJlGbjVzz3tm1xLiaT0kvtdW9Wp9feXshLRGb2V5Op2A/J8vtP9kR670ZPz6vNsCrEq2I55or/Gk9uY5DF6ND6WGdOUtBeV3hiJVEqiJVFKSgBQBRkICDKwYRtjjXg1h1evyZU5uzr8Kt80w6PYcqVURf6JcqwmFMsowpkKpaylW2m0iNxjbC30xE10+cMZyVllfJIX7/vXr9ThzKs5XAcqxMHIglyCFyqgSgR5wFSclhxq5p70za5//q4uk9LL7bVvVqfX3l7oGMLzxm9deTqlgvIIH8T3r13qcofn+JzpbBRVgxrYjmWjPNdTMm6lcExgrTGIIx76zwsX4de1m2UZS5g+741Pt+5e3jKfD+f+ltDCbQjUe1OM58P5lgNoBqPanGVXhLAbQ/Q9v3KcZ1eEsBtD9D2/crxnV4UshtB9D2qcZVeGN6h2wHUDhJxlV4Y3hm3fOoHrU4yq8MK9lzLrOixYbGsF86I0N7qmEkUBwedacfTKsbDmi1rrHJyu2Bk+Pk0E/wDJ/wAF8VP8MYc1X+LO7/bfwmEd1/pScM/8pvRUn+F8P8Sd3+zhIVuhsOHvTLcytP8ADGHGeJM+lvucJZKT2xYf8wMy2f8AG8LxynCCll0NjQcv9y1/8YwvxJ3QcJBrboactB/mP8VlH8N4cRb4k7jhKFk/XyaD/MU+os4/h3CiqKtud0HCHOZXRK61aIJlr+8LgT1a8xuc74vU3U+N519LfueeqOVl+GAbE/uP9SXlLQPwwjYh3pj/AFJeTZgvww/sn9zzdRS8lh+GAacp/c/6UvJaAdoxfsf9z/pU2pNmC/C+T8k/uf8ASpMzKxEPBcx3eYddTv4CRvYlyNK6SX2ereXRqXvlj3Q2jxGnMtFOb14nNdUsE2khL7l59cR5513qcofAYnOlsCMGNbEcn0eDglNqY45dRnRk425Ys2IogIAgiAoCgLUF3ZLyyW9PC5bVYXsfU6NIoCgiCIAggxpYfJV2vHRN0UbZzVxUQqKCA1QRA8LGorocg7vUPc85POuRpPSS+z1bFtGpe2Vd3Q/G2tNM2l6sWL0usWEFJCAMXcu949dynKHwGJzpX6rBjWxHJtHhuCUPzRx6zAzLFsoycdiCixZMJVQCgCAIIgZAWoLqyhpNy3p4XLarC9j6oVaDIqIIgigBQAY0HyVdh1Yzz9Io2zmr3KIUooIIEBCDJDGEKK6Bc7xTNyuLpPSS+11d1ajye6CVrjN6sTJ1qw3kMDafj9I9d2nJ+fV86V8qwY1mjlOjs3uZQ/PG/wClGyjJxqIViyYVACqAogFURAUDNRVxZjyuX9PC941B9VLJpFAUEUEQBABjQfJN1fGP3WdG6rN4CoxKUVEECAhQZYONFhv9zh3pm0uNpPSy+11d1ajyWNz21cANPOtdGbfjzam7qlgT4BL11LvePXcjJ8DXzpbAqxYys2LlOjt8SV/i/wDV9yS2UZOMPWDJjqgBKAFAFUGqCIGCKubLeVy/p4XLCHe+qVk0igiCIIgCIgUV8lXW8a/dZ6o3TmryohSgiCIIgzQcaiw6Bc7xbdr71xtI6Sp9pq/q1Hl+qxk8Z2iPXg51rpzb8blh1OwfkEvuXcty7kZQ+DxOdLYEYXa7Oxp6rupCTvam96oY19TSvg0UrtFbohflana2zc7dBrBGfKNMO/vepmLhv72tb5p1A9qlmUTENRiaEsxpRoG+6J9kpsreGL4JJnTiy/Di/Ypsl6R+CWPr0HhRPs02S8NeiWQeHEX7cDi048bTQ0wYl5cTHiiq1nS0fVtePRtxVER6kdZRw/PC1cMp7npjUmJP/aPzFll/p+xOGR3MuIq/HH5ibMfT9icMjuXiKvxxuZGWa+kN8JwyO5eI6vHG57bnXDc2JDc1wvmxGltRgqHClaaVVso0nbm1mjSdVzg4U1zVe30dphtut+c65u82Y5yvT6uL8n1MWXV1Vz+DMZ1eVPk+qXl1dVc/gTB+slj5Pqhh3V1chwI/SUt9fY+T6lMK6uuSHAjZ1bL8n1DqV1tcufk4/SS31T5BbCutXDEufT0cevqvudS31/e4+R83XXHfYlcd+a+bGcSrOrN4CohEEUEqgiDLCxosOgXNPembX441xtJ6SX2mr+rUeX6ysZN3dEDTBzrVD0Y0fK6pYJ1ZCXIFMD8H8R67sZPgcTnS2BVgriVuGJwQLeoAAopS1JWHLI9L+J6WJyiuTpc/O+t1XH8iPN54oXjdWlioqzBwSCEBVJh6ZM98h+kZymr0aP0kOdrSP6Wv99ruRXVh8TKKyCoiIAghQAIPku7J79E3buNG6rNXuUQhQRufiQAKCBBkhY0WG/XLPembS4uk9LL7XV3VaPJaSbsJ2iPWtcPRiRk6loeGtzpfcv8AZEeu7GUPgcTnS2JVrVzltGMqiIFKKRxWMrDlMR1Ij/SO41yNLn+ZZ9dquP6ePOWKLjXldSnJgcUu2QF8ii1ZQks8n8dm7Z7HBbsDpIc7WvVa/wB9rupXXfESiqIsVREBBCqAEHyXdrx0Tdu41G2VeQiEIRQooIgIQZGY0WG93II6iza51xNKmfi1PtdXdVo8v1lawiAd5ab9j0VRMupaHf5Ol9p/vXrv05Q+BxefLY1k1q0lbQhKoFUUCorGUlYcninu4h/WP5X3rjaX0kvr9V9Xj19yvPFmXldOGAo2AVVhAVR6JQ92zds9r251vwOkhztadVr/AH2u6ldd8NKIIgigiAFEAKj5Luye/RN27jUbZV5QIVAEEQQIMkJFhvVyvFM2ucriaV0tT7fVvVaPL9ZWcJ34O0tD1TDquh3+Tpbcv949fQU5Pz7F58tjqq1qwlbghVECAOUUiSsOSk98iekdxri6X0kvsNV9WjzljevI6kMJKybClyLYzSrDGWSBEo5m7Zp/TbhXo0fpIc7Wkf0tf77XcnT0MfpIfDbnXWvD4ewdkYWuw8o3Ol4SwG6UHXYWUbnS8BDdaBr8HKszpeC0lN2pfZEDLQ+kptQWkOzktsiBlofSTagtKNuzL18fAyrM6m3HeWl8tXXb32JTCOqOw75WTbMK8tKl0LeoJeFRU6kfMgYS7vMULSdsBw0kWIblcyM0QmAubUAihIBxnGFydIwq6sSZiJfX6u0nBo0aimquInzjvl7Yc0zVt4QzrR8DE8MvZOmaP46d8OnWHu/KQZGDDiTMFjmh9Q6I1pFYjyKivmIXapq5Iv7S+FxaZmuZhei1clsqBlG51ltfSd0/Zr2Ku5kK9DArkUFJAcUUiK5IDV7/AEjuNcXSukl9jqvq0epX/j8b68rpww0VZ3JTCqyudxRi8k+e4dvcoL06LH82l4dZ8ui1+nvDzmXZqW+pfb8HwvDD40hlIeob6gsuD4XhjcxuHWcPUN4ITg+F4Y3IbrdmobwQnB8LwxuROtmahvBCfAwvDG5Q63ZqG8EKfAw/DG4RspDr8RnBGZYzgYfhjcN+sTcSXiSMB74EF73B9850JjnGkV4FSRXAABvL8l1zp2k4em10UYlURyckTPdD24NFM08sL3takyamVl6+gh9FcnjPTI5Pi1f5S2bFPcnavJn5LL5CH0U400v8WrfJsU9ydq0lsSWyEPoq8a6Z+LVvlNinuDtYk9iy2Qh9FOM9Ln+7V/lLLYp7hFwJYYpaBkYeZTjDSp/u1f5SuxT3EfcKWofB4GI/oYebBhWdGnaTNUR8SrOP+0pNFNslnZa4Us+UgOfLS7nFgq50GGXHCcZIqdJfpETLlVTN5XDbgyoxS0uNqDD6KyvLHalkbcaXGKXgZJmZW8ptSY3KgazByTMyXk2peGZmmMHdvYyuK/e1vGVtuRDxuuvL6cxAy0PpKXWxDduX2RL5eH0kvC2Q3alsfXEvlofSS5aSG7ktsmXy0PpKXW0uXQX1vj53uPn08dVxtKj+ZL7HVfVo9RiHzLzOnDE5VnAaYWR2I4oPJPu7h29xhenRelpeDWfVavT3gpK+8fGosmJaogogKKikhmY1JHSLAfk+X3L/AHsRfimvZvp1fp7Q9+DzWwsK48trIFiiIA4pBDESs7MiOxHaKzo50ecE5LGyI8Dgbj6xX6nDjV86VxVZXYDVUBUeWcufCi06rDZEpiv2h1K46VxLJYqmMnkdZyU2LL5FmZF26u8vaxJ7Fl8izMobdXeXtYk9iy+RZmVubdXeIs3J4PBJbIQ+ipddurvccAoXgYhEeBtXxwfMuTpfST6Ps9VdWp9fdje5eazqxBQUVL5ZIDig8k/4t29ygvTovSQ8OtOq1+nvAEr7x8YUrJARiIKAVQSqgyQ8axkdH0PR/wCOlty/3r1+Ja769X6e0Pdg8xsgC5DaIKghQKSqpCslK8Y1nRzo8ycnusd5FA3H1nL9SjscavnSuVWI1WSJVAFmIgiAIBpqLDhEbA9/pH8ork6V0kvttU9Wp9fdhe4LzunDEXK2ZEv1lYG/qlh5roP727e5QXo0bpIc/WnVavT3hKr7uJjN8YCyugVU2oLCptwli1U26e9bJVNuO8sdpTagdH0PXf8AjZX5muHqiPX4rrqieG1z5e0PbgcxsZr5j6lytiW28GG0VNiVvCVPmKbEl4TCpsyXgKHzK7M9xeGGI00J+YrbhxO1ERHaTMLKyB8Dgbj6xX6hGTj186VwqwRUFUBZgVQRBFAqWHy/aS6MVszFaHkARH4Bg/OcsJw6Zzh7adKxsONmmqYjzVD7pRdcfwnZ1PhUd0bjhmkeOrfLEZ+Lrj+G7Or8OjujcnCsfx1b5+5evomuP4bs6bFPdCcJxvHVvn7p17E1b+Ec6bFPdCcIxfHO+fuhm3nG5x2yTxq7MdzGcbEq5JqmfWU67fqj61leWF5L10/VH1qF5Drh2qPrQvI9XPnQvIGISiXkL8oXMx5qqt3WrH2SlI8nBixYRc94cXERYzAaPcB3LXgDABpLGKbrtTC77RZA/oXZeP8AaLLZTaljOh1c045cn+PH+0ViJjKUucaHlzdjf+6P9olluf4P7nbHOWjdNSYNqTjQ/udsf1xY3TVNqSxbDyDWOLZcDuT+kinFixvUWKm52RHgcv6McZWMtdWcrdRiKoiAFZgJAgVEVsAUsPla1nlcf00T2RHLBtqzU5aohHNQLeoDRAQEuCQlwpCoACgaiA0QBAzQqO72EFJGX3FfW5xVpJbGFkhgEDBRUvUDsCiMcye4duTxIsZrOzDaSkAfqxzrGc2NWcrRSzEUESw//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Colour</a:t>
            </a:r>
            <a:endParaRPr lang="en-US" dirty="0"/>
          </a:p>
        </p:txBody>
      </p:sp>
      <p:sp>
        <p:nvSpPr>
          <p:cNvPr id="3" name="Content Placeholder 2"/>
          <p:cNvSpPr>
            <a:spLocks noGrp="1"/>
          </p:cNvSpPr>
          <p:nvPr>
            <p:ph sz="quarter" idx="1"/>
          </p:nvPr>
        </p:nvSpPr>
        <p:spPr/>
        <p:txBody>
          <a:bodyPr/>
          <a:lstStyle/>
          <a:p>
            <a:r>
              <a:rPr lang="en-US" dirty="0" smtClean="0"/>
              <a:t>Colour is sorted into primary and secondary colours which can be seen on the colour wheel. Tint and hue can be made by adding black, white or a compliment. </a:t>
            </a:r>
            <a:endParaRPr lang="en-US" dirty="0"/>
          </a:p>
        </p:txBody>
      </p:sp>
      <p:sp>
        <p:nvSpPr>
          <p:cNvPr id="4098" name="AutoShape 2" descr="data:image/jpeg;base64,/9j/4AAQSkZJRgABAQAAAQABAAD/2wCEAAkGBxQQEhQUEhQVFBUUFBYVFxQUFBQVFBUUFBQXFhQVFxcYHCggGB0lHBUUIjEhJSksLi4vGB8zODMsNygtLisBCgoKDg0OGxAQGywkICQsLCwsLCwsLCwsLCwsLCwsLCwsLCwsLCwsLCwsLCwsLCwsLCwsLCwsLCwsLCwsLCwsLP/AABEIAOEA4QMBEQACEQEDEQH/xAAcAAABBQEBAQAAAAAAAAAAAAAAAgMEBQYBBwj/xABGEAACAQICBQYKBwYGAwEAAAABAgADEQQhBRIxQVEGEyJhcYEHFDIzUnKRobGyI0JzdJLB0TVTVGKC8BZDY6Lh8SQ0wkT/xAAbAQEAAgMBAQAAAAAAAAAAAAAAAwQBAgUGB//EADoRAAIBAgQCBgkDBAEFAAAAAAABAgMRBBIhMUFxBRMyUWGxIkJSgZHB0eHwIzOhBhRT8RUkNGJygv/aAAwDAQACEQMRAD8A9xgBACAEAIAQAgBACAcvAImL0nSpeXUVeq9z7BnIKmJpU+1JEtOhUqdmLKnEcr6I8kO/YAo/3G/ulKfS1Fdm7/PEuw6KrPtWX54ECpyzb6tId7k/AStLpd+rD4ssx6IXrT+CImK5aVlVmCUslJFw5zAJ9ITWPStWUksq/k2l0VTUW8z/AIMxozwq4upTR3pYe7KCQq1Rt7ahnTniZRk1Yu4ToGhWoQqOUk2r8PoWdDwp1Pr4ZD6tUj3FTMLF+BvP+mY+rU+K+5bYPwnYZvOU6tPrsrr/ALTf3TdYqHEo1f6cxMdYSi/fbz0NHozlLhcRYUq6En6pOo/4XsfdJo1YS2Zy6+AxND9yDXjuvitC2vJCodgBACAEAIAQAgBACAEAIAQAgBACAEAIBxmAFzkBvMw3bULXRGf0lyqp08qY5xuINkHfv7pzMR0pSp6Q9J/wdGh0bUqaz9FGbxum69ba5UeinRH6nvM41bpCvU9ay8NDrUsFRp7K78Su1JSbLadgKTOYXEFZlM2I+N82/qN8pk1Ltx5o1qdh8n5GB0L5il6gndrdtnT6M/7SnyRZU6V5A5WLcp2JC0JG5kTmKOHvumM5jPYtNGcoMVhfN1W1fQfpp2WPk91pPTxM47Mp4jAYbEduOvetH9/ebXQnhGpPZcSnMt6a3ame3evvHXL9LFxlpLQ4GK6Aqw9Ki8y7tmbbD11qKGRgysLhlIZSOII2y0nfY4UouDtJWY5MmoQAgBACAEAIAQAgBACAEAIAQCDpHSaUBnm25RtP6CUcXj6WGXpavglv9kT0MPOq9NjN43FPjKbocmH0iKt7MF8pDxNsx2Tixxs8bGVOWj3SXG268WdSnSjhZxnutm+7xM2izmtnXbHlWaNmjYrUmtzFzhSExcbZZumbpkTHj6N/Ub5TLFF/qR5oTfoPk/IwnJ6nehS9RfhO7iHaozo9Hytg6fJF3SpylKRLKQ65CAX3mw7bE/kZqk5bEFSqoasdRARcbPZ8Zo3Z2ZlTTV0IelNlI3UiLWpyWMiaMi3w2mamicMjUzetimFQU3uUTDoSNYrfyqjb+AnSpydOF+L/AD+Ti4ulDH12vVgrXW7lz7kb/khy5oaQsh+ir76TEdKwzNNvrDq29W+W6dVT5nn8Z0dVw+u8e/69xq5Kc8IAQAgBACAEAIAQAgBACAU+mNL83dKdi+87l/UzidJdKqh+nT1l/C+5dw2EdT0pbeZmXuxJJJJ2k7TPJTqSnJyk7t8TsxSirIKbFGDLkVNx2ibUqsqc1OO61QklKLi9mI0thgGFRB0KvSA9Fvrr3H4zpYqMXarDsy15PiviYw1RtOnLeP8AK4MjKspNk7Y4EkdzW5FXFqzlBfK4v0dq5HK9xsO0Z2ll0ZKOb8+hrGom7CnWaJkyZC0gPo6nqN8plij21zXmZn2HyZieTa/+PR9RfhO3iX+pLmXsA/8ApafJF5SWU2yWTDF0nOrqAnjYqMrjjfLLgeEzSnBXzFLEZ3bKTKdDVUDgAPZK8p3dySGisN1EmyZImOaMwK1HJqHVo0lNWs3CkmbDtOwdsu4an1k9dlqzTFYh0qfo9p6R5symnNJNi69SswtrHoruSmosiDsAHfc75elK7ub4agqNNQXv8XxIS3BBBIIIIINiCNhBGwzQncU1ZnqvIPwh65XD41gGNlSucgx2BanBuDbDvsdtulXvpI810j0TkvVobcV3cvA9LEtHAOwAgBACAEAIAQAgAYBTab0rqdBD0t59H/mcHpbpTqU6VJ+lxfd9y9hMLn9OW3mZ0LPIOR1vAVqzTMDhWZUgP4dBUVqR+t0kPCoNntGU6uAqKonhpetrHwl99iCo3CSqrhvy+xVqLZHIjK3AytJNOz3L101dDyyJmhQ6Zbmqq1MjewFxncbVUl1BJAO3ZtzFxOrhP1KTh+eX+ytU9GakWbyktHYuxIOkPN1PUb5TLFHtrmjafYfJmK5Nf+vR9RfhO3if3Jcy9gP+1p8kX1GUpEsgTEnnAuVtYgZm+Si4Itw1yLnPKZdNZGyhKrLPlLIyoiREatJI6EsSPysxHi9BcIuVSrq1sRxC7aNE+3XI42napw6qnl4vV/Ir4Zf3FZ1n2Y6R+b+RkgsHVsGrBmxxlg1sel+DjlwQVwuKa9+jRqsd+6k5PuPdwlujW9WR5rpXoy161Jc1818z1K8tnnTsAIAQAgBACAEArdM6R5lbDy22dXFjOZ0nj1hqfo9p7fUs4XD9bLXZfljLDM3OZO08TPDTk27vc7eysiPjsS1MpqrrXOe3PI2VbA3bfwAViSJvQpRqJ5nb84+HzZFUm47E2iwZQRv7N2RFxke6VKkXCWVhSuhTLNFI2uNkSeMmtUbbhpRNYLWH1jquOFQb+8Z+2drEWr01iI8dJeEvo0aYZ5W6T4arl9iCHlGxbsQ9JUTUAta4YHMAi2w3B2jfbqljDzyN32sR1IOS0OYdCqBSQbC2VwLdhmaklKTaJacWo2ZH0gfo6nqN8pklFemua8zefYfJmJ5Nt/49H1F+E7eJX6kuZewC/wClp8kXaVABc7BmewSm43JJ6K4xokdNn433mxJJ2DLgdov+cuI7Cgc2hBSm5ltzkpZS5lJOjyiCpiKovSw4DkenUJtSpjta3cDL2DoqUs0tl58F8ytipSaVGHanpyXFmGxeKetUerUN3qMWY9ZN8uA3AcAJek7u7OnSpRpwUI7ISBNSdI7qzFzNhJEyatDTrMkbPY/Blyu8aTxes169MdFjtq0xv62GQPHI8ZdoVMyszyHSuA6iXWQXov8Ah/Q3ksHHCAEAIAQAgDWJrimpZtgFzI6tWNKDnLZG0IOclFGJxOKNVy7b93AbhPBYvESxFR1JcdvBHoaVJUo5UdSUZGzFVKIdSp2HhkRcWuDuOcjjUdOWZfYikrqxW4qq+G6ViVuLkBbMM7KfRAFgB0V25ktadClGniVl4+/4+N929X4WRVk3B3LdH1gDYi42EWPsnMnDLJxJ4O+o203gSoXhXBJR/IqDVJ9E/VbuM6vR9VKTpT7M9H4Pg/cR1YvScd46813FTXQ02ZGyKkg902qUnTm4PdMuwkpxUlsxovNLG9htmm6RukQ8efo6nqN8pliiv1I80Jr0HyfkYTk89qFL1BO7iFebOj0fG+Dp8kXQe4IuRcbRtHZKjVnclqU7pocwa6l9mZvkCPiSZrUeZlanQyXJSuSQALkmwA2knIASLJfY3aSV2NctMYE1MGhuKJ16xGx8SwzHWEXojtPCdXIqcVTXN8/sU8FHrZPEy46R8Ir6maWanVQsvYX/AO5hK5mU1BXYtHBFxFmnY2hOM43QlplBjTQRMVgsa9ColWkdV6bBlPWNx4gi4I4EzZNp3RXrU41IOEtmfQ3JnTSY7DpXTLWFmXejjJ1PYfaLHfOlCWZXPDYnDyw9V05cPLgWs2IAgBACAEArNKVFboMNZd42Z7rHcZ5bpnpeFKsqDipL1vlbxW5aoQkvTTs+BR4jRJHSpHXX0frju+t3TmvDRrRz4Z374vtL6+46NPFrapo+/gQ1M5skWh1TIJI0aF34/wB2zE01T0NGir0nXqUyCoYrcb7gszG4Ym5tsAAttNrnVE6GFp0qqtLf82+f+2RzzR2H8LjFqrcbbC4vfOwvY/WGdtYZZSOrQlSlZ7cPz5E0JJiniKJUGk152mKo8pLJU4ldiP8Ake6du/8AcUVU9aOkuXB/I0oPqqjpvZ6r5opteVbHQSO06bObKrMeCgsfdJYU5S7KbNZThBek0h3F6ExBpVDzTAc25zsPqniZcpYKvmTyvgVamNoZWsyMTye5L4x8JQqJh3ZGpKyspQ3BGRtrX907FWjNzbSOh0f0nhIYeEJTSaWt7/QMRQq0MqtOpT+0Rk9msM5WnTa3R1YVKVX9uSfJ38jq15E4BwLjReJGGpVMYwBNM83QU7HxLDI23hFux7pYw8Mv6j4aLmcrH/qTjho8dZeEfuYzXJJJJJJJJOZJOZJO8kzYuxslZDimYJExNSmSRnl8Osf3+h3UrIiq0ZTkmnoPLYCwmm5ZilFWRwmDDY07QRsvMByYYoK2LfxWidmsCa9XqpUtp9Y5Z3zlinQlLwRQni80uroLPLw2XN/I2PIblJRo11w1GlzVCobBnYtVesbBXqNsF7auqMgSJchBRVkc/pLoqq6DrzlmmuC2S8OOh6iJseXOwAgBAEVX1QSdwkOIrRo0pVJbJXMpXdimAubnaZ81WatUlVnu3c6Gysh1VnQo03Fpx0Zo9RGJwiVfKFm9NdveN86U+qxC/WVn7S+a4+YhVnT7O3cVGLwT0szmu5hs7+E5eKwFSgs28e9bfYv0q8ami37hjWlDKTWEvYixzHA5ibRTTuhYoMRgzQqa9PWIaygAqLG5IDFttyxz6+N9fr060a1PJPh3+at3fnhA6bhK6LYMbZ2vvte3vlFpX9HYtxvbUl6IRnqaoUsrArUG7UbI3O7iOydLoyNR1rRV09Jcn+aEGLcYwu3ZrVcy20dyUpJnUJqncDko4ZDb3z0NDoulDWXpFCt0nVqK0dF4F/SpKosoCjgAAPYJ0YxUVZKxz5Scndsj6WH0Fb7J/kM2MFL4Nf2Vgfu1P5YBoqlMMCGAIO0EXB7oMptaoyWnvB/hq4JpDxepxpjoE/zU9nstK88NCW2h2MJ05iKLSm867nv8dzzjwj4Cthno0ShXDUk1aT5FalRhrVqhI2OWvkdyyGrFxsuB1Ojq8a7lUb9OW64pcEvAySmQnWQ4DMG6YsNMGyZ3Wgzcn6I0NWxZbmwAieXVqHUo0xxdz8Bc9UkhSlN2RVxGLp0bKW72itWy3TEYbBf+uBia4/8A01V+iQ/6NI7T/M3dkZ0aWEUdWRRwlfFa1/Qh7K3/APp/JFTjMW9Zy9V2dztZjc9nUOoZSw0dWlRhSjkpqy8BtWIIINiCCCNoI2GRtG8opppo965L6WGLw1Kr9Zls44OvRf3i/YRNT5xjsM8NiJUu7blwLaYKgQAgELSVTILxPuE85/UWIy0o0V6z15L72J6EdbkRBPPUIFhsdUTpU4GjYvVllUzW4bP03GbRlKn2fhw+Bh6ldi9FK2dPoH0T5J7OEq1cHQrO9P0Jd3qvl3eRapYqUNJ6r+Skr02Q2YFTwP5cZy6tCdGWWorM6NOcZq8WMlpqkSWJOjcA2IewyUeU3AfrL+BwUsTOy0S3ZDiMRGjG73Nlg8KtJQqCw95PE8TPZUKEKMMkFZHAqVJVJZpMfkxoEAiaW8xW+yf5DAKXwa/srA/dqfywDSwAgEfH4JK9NqdVA6MLMrC4I/vfMNJqzNoTlCSlF2aPC+XfI5tHOGS74dz0HOZRv3b/AJHf2yjVpZHpset6O6QWIjllpJfz4oy4aRHUuP4TDvVcJTRndtioCzHuHxhJvRGJ1I045puyNImh6GDzxjc9WGfilFhqqeFeqNnqrn12l2jhM2sirGpiMVpQWWPttav/ANV8yJpbTVTEaqtZKSeRRpjUpIN1lG09ZuZ04UlFWR0cLgKWHu46ye8nq2Vt5JlLgoGaNAVIZIwei+CPSVmrYcnaBWTtFkqD3p75Ezyv9R4fSFZf+r818z02anlQgBAKrGvdz1ZfnPB9M1usxzj7KS+bLtFWgcSa0TLHROnSRGx0CXYpWNGcaRVEjKGXlCqboZrAMNVwGXgdo7DtEg/vXBZKizR7nuuT4G8U4u8XZlPiNDEn6I6wJ8lrBlvx4jrEzTw1PE64aV++L0kvqvFF2GNSX6it8zUaPwa0UCru2nid5nsMNho4emoR/wBnJrVZVZuUiTLBEEAIBE0t5it9k/yGAUvg1/ZWB+7U/lgGlgBACARNKaOp4mk9KqusjixHwI4EGxB3ECYaTVmb0qkqU1OLs0eI4rkOcNUfxustGgrEIws9auozHN0xvta5OQPGVFh23qeso46VeKVCLlJ78FF+L8kFXTYpIaWCp+LUzkz3viKo/wBSrtA/lXIS7TpxitDoUOjU5KeIeeXd6q5L6lJLUTrCZYiZCbNA6JFIwKUyCRi6exd8jMbzGNoPfIuEb1anQz7yD3SBnO6Vo9bhJx8L/DXyue8TU+eBAAwwUJe7E8SfjPllWtnxM598n5nSStFIfUzp0ZGjOYuhzqMlyA1gSLggXF7EG4Nth3Tp0amV3IpIrcNSq0LDVNrgnUsyi7u7qFsDawpoMsg23K8v9ZGSI7Bg9Mu1UUmS5ZdYMAVGVtbI52zax4BfSE1qxWXNcyrlsxnKqSJUhioZysRPQkRJ0XS2t3D852P6Ywd3LEy5L5v5EOIn6pZT2RVCAEAIBE0t5it9k/yGAUvg1/ZWB+7U/lgGlgBACAEAwfhX0QHoLiFHSonVbrpuQPc1vaYPQf09iurrOi9pea+p5TJIs9mhFZwouZKpWNKlVU45pDS1bnZt+OeVv6TJI1COGJzSStv9/oJqFs7DK3DO52TaU5cDSpOtduG1u7XX6cTiUm3nZszO479vXIncjhQrXzSe22u9mSKSaoA4TR6FqjTdOGV8BwMRmMiMweBGYkTZu0no+J9FYKvzlNHGx0VvxKD+c1PmFSGSbi+DsPwaCKpspPUZBiZ5KM5dyfkZirtFAJ8mvxOoPI06NCsRtDytOnTqkbQrWk6qmLHCZiVUWEM0p1KpukMVGnJr1MzsSJFxg01UXsv7c59G6Jw/U4OnHwu+b1OfUd5Nj86RocvAO3gBAImlvMVvsn+QwCl8Gv7KwP3an8sA0sAIBy8A7AImlcGK9GpSOypTZPxAi8EtCq6VSNRcGmfPJBGR2jI9o2zKZ9NTTV0JZb5GSpiUVJWYkUwNgG/37ZvFmI04x2SFas2zEh0TRyMHZG2YASNg915EVdfAYY8KSr+Do/lMs+ddJxy4yov/ACf86l5MFEaxXkN2GUukr/2lW3svyNodpFJqngfZPmHUVF6r+DOjmQAHgfZMxpVVtF/Bi6HFY8D7JbpzqLeL+DNXYVc8DLCnPufwZroBJ4GaznPufwZnQbYngZUqdbL1X8GbKwnVPAyGOHqN9l/BmcyL9RlPrFNZYJeBzCi5X6Jq4qmiUXNM69nYMVPNMjK4BG+5Ujsm4M2/JjHvYvUpgvTopVAeoV1xiKOJrVApyI1jil1drKVBNsgA9ojkxi6dei9Spemhou6Gs7satLCU6BbWIGsD9NcEZnVbI3gG8gETS3mK32T/ACGAUvg1/ZWB+7U/lgGlgFLp/AVKr0GRQ603JZTVenYkrq1LrmStmy/m7YBlKHJTGhqRLCyEax5+oemGwZeva2ZdaGJW3+tn5TWA2nJ6lUTDUUrKFqJTRGs+uCUUKW1rC97XgFgYDPAtNYF1xNcCm9hXq2sjEW5xrbuEcT6Ng68Hh4NyXZXHwIXilT93U/A/6TKLPXU/aXxRzxSp+7qfgf8ASb3HXU/aXxQeKVP3dT8D/pGYddT9pfFB4pU/d1PwP+kw2Oup+0vijvilT93U/A/6TVjrqftL4oPFan7up+Bv0mo66n7S+KPZvB0CMBRDAgg1BYgg+dfcZk8H0zZ4ybj4eSNLBzBjGsRTcjIhSQe6VsbKUcPOUXZpPyMrcznj1T029s8V/wAjiv8AIybKg8eqem3tj/kcV/kfxGVCvHanpt7Zh9JYr/IzORB45U9NvbNf+SxX+RmciDx2p6be2Z/5LFf5GMiOeO1PTb2zZdJYr/IzGVHPHqnpt7ZldI4q+tRmMqNSpynu4u6TIDB4vQGMYVAoIY1qrCp41U6RdsSaFTU2KKYq0Mtp1bWOol9gPYnQ2MqCmBdCq1E1zXNluxOuQp6QZWC8RaAIqaCxj1EqElB9JrIK5VwGpsigOtwvSCMTqtkTbMQDS8mMNUpYdErCzBn+sWOqajFNYkkBtUi4U6oNwLCwAErS3mK32T/IYBS+DX9lYH7tT+WAW2nsO9XD1Ep+Wwy6RW4uCV1hsuLi/XAMpW0Ji9cOilQOaYJ4yzWppUoMcPdjmfo6p1jl07XIMAj4rQOPLVXUm7VKrapxBGsKqY9afUvNjFYQHjzBIvqrcAfk1jQ9VtYveuKlNfGHSnYVMXYVF2katWibqVI1VsCaYDgegwDwbTnK3GDE4gJiaqoK9UKobIKtRgoHcBOxToU8iuuBcjTjZaEIcrsd/FVvxTf+3peyjfqo9x3/ABbjv4qt+KY6in7KMqjHuO/4tx38VW/FHUU/ZRnqY9xz/FuO/iq34o6in7KMOlDuOHldjv4qt+KZ/t6Xso16qPcc/wAX47+Krfij+3peyh1ce49k8HmLqVsBRqVnLuxqXZjckCq4HuAnKxEVGo0ipUSUtDSSE0G8St0YcVI90hxEc1KUe9PyMoyAnzosCwJq2bJCgJG2bWFWmuYzY5qwmLCWy25SWN2atCSJsmmaNGp0fU1qaHqA7xkfhPoOBrdbh4S8P5RXa1JEtmAgBACARNLeYrfZP8hgFL4Nf2Vgfu1P5YBpYAQAgBAI+kcWKNKpVbyaaM57EUsfhMxjmaSMrV2PmdnLEs21iSe0m5+M760VjopHRMG6R2YJLBM3M2OWmDWxwibIjaEmZND6B8H9HU0dhRxpBvxkv/8AU4mId6suZRqdtmhkJocMw9QZGomqzDgSPYbT5zXg4VJR7m0WUdUStIkRx66qCSRkCeJstr5DtHtE1ySk7JfjNtCPQ0pTdyg1rhWY9E3spAIC7Scxla+Y4ib1MHUpxUpW1/OVgpJkfG1KxfVQNq6wNwoH0eqC3TOWsSSAMthN8pPh40IwzTtf4637u63E1le+hHOiHqAc4dVui2uDd1qLTKHVvc22Nmx3i2Zk6xsIdhX8Nla9/j7veauDLhpSiwy30DX8pDu6Q7N/99c9V0DiU4yot6rVcuJBNcS4npCMIAQAgETS3mK32T/IYBS+DX9lYH7tT+WAaWAEAIAQDC+FzTPM4QUVPTxBt1imhBc9/RX+oy3g6ead+4moxvK54yJ1C9EUJglSGXDA3Gd93Zb/AJMilmTujDUk7oErn6w45jqF9ns75hVHxMqb4oeGclTNmcM2NGhD9WcyQvc+mNF4XmaNKn+7pon4VA/KcCTvJs5zd2SpgwEAzelqerVP81m/X3gzw/TNLq8VJ8HqT03oV2Mw3OKBcizKdtgwDDWVuIIuO+cylVVKV2u/y0JbXGKGiyAAz3AABAA6RCGmSSfSUgEADyRaZqYxXvFfF7a3/h/c2USdQwiIbhcze7HNjc3Nz1kyhUr1JqzendwJIpIeaRxDEGTxNGdp0CwJyCjazGyjvnRwmCq4jWOke96IinJRIz6YWkRzK65G13yBG8Ku7tM7mHVHCu9NZpcZPySKNTEX2NZg8StVA6m4Yf8AYPXPS06iqRUlxN07q6H5IZCAEAiaW8xW+yf5DAKXwa/srA/dqfywDSwAgBAGcXiVpI1SowREUszHIKqi5J7plJt2QPCdL8t8PpCs/jlBlpaxFDEUfP0qd+jziE2qA+URtFyBedWnhp016D14pmYVXEhaS0C9JOepsuIw5OWIo5qOqou2k3EN7ZLCqm8r0fc/kX6VaM9iqE3LURcwTI46g7RNGrmZJNagZujRiTMoikWvJDA+MY3DU9oNVWb1afTb3LbvmleWWm2VqrtFn0TOIc8IAQCp09RyVuBsew7Pf8Z53p+hmhGr3Oz95JTetinBnkXsWELBkMkbpnbyJxNhSKWNgLnqktHDzqzyQV2YcktWJr16dLb9I/oKeiPWbf2Cd6jgKOH1rvNL2Vt73x9xUqYj2SpxuKeqekchsUZKvYJYqYiVTR6LglsuRUld7kRlmqZG0WGhNKnDtY502OY4H0hL+Dxbouz2f5czCWXQ29CsrqGUggi4I2T0MJKSvFllO+w5NgEAiaW8xW+yf5DAKXwa/srA/dqfywDSwAgCKtQICzEKoBJJNgAMySTsEA8I8JvL3x9vF8ObYZSCzbDXdTcHqQGxHEi+4TrYTDdX6Ut/L7mkpGDAl0ibLDQ2lq2DfnMPUKE5MNqOPRdTkw27eM0qU41FaS/PAxntsaSjiMJj9upgcSe3xKq3UczQJ67r2kyu41Kf/kv5ReoY1rSZA0noyrhX1KyFG2i+asOKsMmHWJtGcZK6Z1qdSM1eJFvNyS4kmDRsSZlETPRPA1ozWrVsQRlTXml4azkM3eFVfxyljp2SiU8RLRI9bnOKgQAgDWJo66lTvHv3GQYmiq1KVN8UZTszKkEEg7Rke2fO6lNxk4y3W5ZTOgyFxNkx9kCDWqnVB2Ltduwbu0zpUeinbPiHlj3es+S4e80nWS2IWJ0izDVQc2nAHpN6zflLrrKnHJRjlXhu+bKspyluQgkrZjWwFJlSFhtlm6Zo0NMskTI2ifoHGVKdSytZM2fW8kIouzdVhv7J0cBUqKooQ24iEnEu9D8sMNiTqh9Rr2C1LKTwsdhvwveegjNM0odIUarsnZ+Jf3mxdIulvMVvsn+QwCl8Gv7KwP3an8sA0l4Bn+UPLPCYIEVKgaoP8qnZql+sbF/qIk9HDVKr9Fe8hqV4U92eUeFXlHiMQ9NQ9sHWprVohLjnBYBxVz6TI9xq7B0Ta8v4WjGN7r0lo/lYznzK6MCol0jbOs4H97O32H2TWU0nY13HQJIkRtndWLGMxd6H5TVKCczUVcThv4esTZeuk/lUj1jLqkFSgpPMtH3/AFJqVeUHoy1Gh6WLBfR9QuwBLYSrYYlANpTdWUcRns2mQ55U9Knx4HWo42M9JFC6lSQQQQbEEEEHgQcwZMi45CCZkjbPoHkRobxPB0qZFnI16n2j5kdwsv8ATOLXqZ5tnOqSzSuX8iNAgBACAUml8F0tcEKp8osbAEb++ea6U6LlUrdZCyT3bez/ANEkZpLUp6uk1TKiLn94w+Rd3aZWgqOG/aV5e0/kiGVdvREAsWJLEknaTmZXqTcneT1NFqOKsgbJEhT2UFibAAkk7AALkzRNt2RukVb4uo1UBAtgbMjXVrXze9jcWsRYWvdWIJ6N1Uqapty34NbcvzmvHDRYOJXizRoYcSVETInKLFeL0BSHnMQAz8Vog9Ff6jn2Cd/B0urp3e8vI5PSeI6uHVrd78vuY4iWrnn7lhgNOYihlSrOo9G+so/pa4902U2tizSxdan2ZMsq/LvF806s1NrowJamAc1I+qRJFUdy9S6VxDaTtw4Gb5PeEXGUMJQo0zSVadJUU83drAZXJa1+6d+hgaU6ak76+J062LqRm4rgRtI8rMbiBariahB2qpFNT1EUwAe+XIYWjDaPz8ypPE1JbspwksFdyZotEUfHcNUwR86hbEYT7QD6Wh2OtyBsut5SxEermqq22fyZ0MFWv+m/cY9JKW2KanftGwzDjcjzHaIO/rsN/b/fGKaktzSbXAdtJbEWY4RMMkTEqxUgqSpBuGBIYEbCCMweuaNIlizTUOVNPEgJpJDUIyXF0gBiUG7XHk1lHXn2mVnQcXem/c9vcXKWIlE03IvkZzuKp1hUp4jCIecFWm3lOhGpTdD0ka9iVPokStXxFoONrS7i3KupR0PY5zSsEAIAQAgEfHYQVkZG2EbeB3H2yKtSVWDg+Jhq6sYKtQamxRsipt/zPKVoOnJxZXtYWkrSJUPpIJEqIelcO9SwW9srWKjVa5BZr7eicrcDsOqRLh6kIavf82+/kSbknDYVaS6q37+HAAZKOoADqkU6sqkrsw0DzdETO4ZFuXqZU6Y137BsUdZNhOhgqPW1Ndlq+RDOSinJ7Ix2kqr4iq9V9rm9twGxVHUBYd07Uqt3c8rWjOvN1JcSE9AiFNMryoyiMkSRMiGcT5DeqfgZInqSUu3HmjK6LH0VP1RPYYX9mPI7eJf6suZPRJOVWx0JBG5D+GqNSdXQ6rowZSNzKbgzWUVJWezMxqOLuiVy1wSlkxlEWpYu7Mo2U8SPP0+wnpDjrHhKVFuN6ct15cDvRqKpBTXHzM6sskchTLcfpMtXRC3ZjNKpq5EW/Lb7v77IYTy+izaUc2qHmk7ERDSNk8TlGg1R1RFLO7BVUbWZjYAd8w2krslifSHIfk2ujsKlEWLnp1XH1qrAa3cLBR1ATg16rqzcvgWUrGgkRkIAQAgBACAU3KHRfOrroOmo2ekvDt4Tm9IYTrY547r+TWUbmVQzzMjSI8rSFolTHA0icTdSOM02UTDY05ksURsjcoauoq4cbcqlX1iOhTPYM+0id+EOopKHF6v5I52MqX/TXvKUUZFnKipkLSaECykgk7QpYgXG4G+8Z/HZJ6LvqzMaSvdkPmjqgk3NsybXN+wD4CTqWpysXSSleJExQ6DeqfhJ47laj21zRmNED6Kn6onssL+zHkdrFP8AVlzLGmsnKbZIVIImxWpMmuYuNAha61MFVICYixpsdlLFL5p+xvIPEESnioNWqx3W/I6eAr2l1b2fmY2rSamzI4KsjFWU7VZTZgewgySMk9UdGS1AGb3IZREVUuNn98L7ppOOZCGjBL2z/wCoje2pvpwEsZgkij17wRcjebAxuIXpsPoEIzRGFjVPBmBIHAE+lly8ZiM36cduJapxsrs9TnPJQgBACAEAIAQAgGb0/ojbVpjrZR8w/OcPpHA3vVprmvmjRxKFWnCaMJi9aa5Ta5wtGUXHKNVaatWcXWlaw9OofIX25nsnRwFG8usltHz4ENWqqcHN/jM0KhdizG7MSSeJJuZaqNt3ZyYNyd2S0WVZNlqKRTaSpl6oG7JchY2IuWDbbZ2yzy3S5RaUDLsos7ihlJKbORiNmVGK8hvVPwMuR3RzqPbXMzGiPM0/VE9nhf2Y8js4v92XMs6cnKTALZ7km2XEjP3DfvEgatUu2TXvSskTmEslAZfLZl1iaksG76E3lfR8ZpU8eo6RtRxQG6uqjm6tuDqOy4tvlCmurm6T23XI9FSqKrTU+OzMoGli5lxO60XMZRJaLmyieg+DLkIcWy4nEr/46m9ND/nsDtI/dg/i7NtDF4pRWSO/5/JPThfV7HtwE5JYOwAgBACAEAIAQAgHDAM7prQd7vSGe1k49a/pOLjejr3nS96+hpKPcZzWnEykdwW7EAZkmwHEnYJmMHJpIXuVXKrSA11w6G6USdYjY1Y+We7yR2GegVJU6aprh5/Y4HSOLzVVTW0fP7EKhUlWcTalMkmvYE8BIeruy3GZFo4zXubMCMiDsBueB22z9kldLKYquxFxdSWKcTk4mppYrcV5DeqfhLUVqVKPbjzRmNEH6Kn6onssL+zHkdnFfuy5llTMsFNizTDEE3yG7I+2RypqTuzMasoKyJGvJCu0NO0G6RYcncciu9Gv/wCviV5mr/Lc/R1R1o1mv2ytiablHNHeOq+h0MFV6udnszN6W0e+FrVKFXy6TFTwO9WHUwII6jNYTU4qS4nYcbEQtNjGU9K8H3g3avq4jGqVpZMlA5NV4GoPqp/LtPUNvPxOMy3jD4ksafeezogUAAWAFgBkABsAE5ZMKgBACAEAIAQAgBACAEA5AKrS+g0rXZeg/G2R9YfnKOKwMK3pLR/m5pKCZlNIa2ApvVqC1TzdEZEF2BvUHUq3PbKmFwkqUnOa22+pRxVZ4em5cdlzPP8AW4y2zyT1H6Ne0ilC5LTrOArF4o6vRF+Iy2f1ZdXfNI0tdS/RxEG/SdhFCvZdgBOdgLAbgLdg/wCtk2cLsjr4pN2Wo273kijYoOTk9SPiT0G9U/AySO5vS7ceZltFH6Kn6onscL+zHkdrFL9WXMsEaTlRoeV4NHEVrwYyiGeDKiMu0EqRoa+jqmlsPSagvOYvDatCqtwDUw7X5iqSd6EFSeGfCc6bWHqNPsvVczt4WfWQtxRveQ/gypYQrWxWrWrixC2vRpHioPlt/MR2AbZQr4yVTSOiLagkehymbhACAEAIAQAgBACAEAIAQAgBAGMXhEqqUqKrqdqsLiYtc0nCM1lkrow+mvB2DdsK+r/p1CSv9L7R337ZHKlfY42I6Hi9aT9z2MVpLRNfDG1amyfzWup7GGR9sglFrc4tbC1aOk428iFrTWxXsBaLATeZsZG8R5DeqfhNluSUu3HmjKaM81T9UT2GF/ZjyO5iP3ZcyWGk5WaHBUg0ynecgZSXo3RtfFNq0KT1T/KMh6zbF7zI6laFPWTsS06E59lG/wCT3gpZrNjKmqNvNUjc9jVCLDsUHtnNrdJcKa97OjSwHGbPS9FaKo4WmKdCmtNRuUZk8WJzY9ZznMnUlN3k7nQhCMFaJNmhuEAIAQAgBACAEAIAQAgBACAEAIAQAgCXUEWIuDuOwwYavoUOkOR2ErXJpBD6VM6nuHR900cIspVejsPU3jbloUGL8Gq/5VcjqqIG96kfCaOj3Moz6Fi+zL4oqq/g7xQ8lqTD1mB9hX85jqmVZdD1ls0QMVyExuqwFINdSMqlPh1kTCpyuax6LxEZp24rijP6N8GekhTRWoKpCgG9aibfhYz0VHG0YUoxb1SOnVwtWVRySLWh4Kca3lNQTtqMT/tQzZ9JUu5/nvMLA1PAucD4H/32J7qVO3+5ifhIJ9Jv1Y/Elj0evWZp9F+DnA0LE0jWYfWrNr37VFk90q1MdWnxtyLEMJSjwuaqhRVAFRQqjYqgADsAlRtvcsJW2HIMhACAEAIAQAgBACAEAIAQAgBACAEAIAQAgBACAEAIAQAgBACAEAIAQAgBACAEAIAQAgBAC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0" name="Picture 4" descr="http://www.haymespaint.com.au/assets/Uploads/Explore-Colour/About-Colour/Colour-Theory/Colour-Wheel/_resampled/resizedimage600600-LargeColourwheel-Temperatures.jpg"/>
          <p:cNvPicPr>
            <a:picLocks noChangeAspect="1" noChangeArrowheads="1"/>
          </p:cNvPicPr>
          <p:nvPr/>
        </p:nvPicPr>
        <p:blipFill>
          <a:blip r:embed="rId2" cstate="print"/>
          <a:srcRect/>
          <a:stretch>
            <a:fillRect/>
          </a:stretch>
        </p:blipFill>
        <p:spPr bwMode="auto">
          <a:xfrm>
            <a:off x="1371600" y="2971800"/>
            <a:ext cx="3124200" cy="3124200"/>
          </a:xfrm>
          <a:prstGeom prst="rect">
            <a:avLst/>
          </a:prstGeom>
          <a:noFill/>
        </p:spPr>
      </p:pic>
      <p:pic>
        <p:nvPicPr>
          <p:cNvPr id="4102" name="Picture 6" descr="http://www.web-designers-directory.org/images/articles/colortypes.gif"/>
          <p:cNvPicPr>
            <a:picLocks noChangeAspect="1" noChangeArrowheads="1"/>
          </p:cNvPicPr>
          <p:nvPr/>
        </p:nvPicPr>
        <p:blipFill>
          <a:blip r:embed="rId3" cstate="print"/>
          <a:srcRect/>
          <a:stretch>
            <a:fillRect/>
          </a:stretch>
        </p:blipFill>
        <p:spPr bwMode="auto">
          <a:xfrm>
            <a:off x="4800600" y="2971800"/>
            <a:ext cx="3276600" cy="314553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Texture</a:t>
            </a:r>
            <a:endParaRPr lang="en-US" dirty="0"/>
          </a:p>
        </p:txBody>
      </p:sp>
      <p:sp>
        <p:nvSpPr>
          <p:cNvPr id="3" name="Content Placeholder 2"/>
          <p:cNvSpPr>
            <a:spLocks noGrp="1"/>
          </p:cNvSpPr>
          <p:nvPr>
            <p:ph sz="quarter" idx="1"/>
          </p:nvPr>
        </p:nvSpPr>
        <p:spPr/>
        <p:txBody>
          <a:bodyPr/>
          <a:lstStyle/>
          <a:p>
            <a:r>
              <a:rPr lang="en-US" dirty="0" smtClean="0"/>
              <a:t>Texture is the “feel” of an object and can be either visually represented or physically represented by using alternate materials. </a:t>
            </a:r>
            <a:endParaRPr lang="en-US" dirty="0"/>
          </a:p>
        </p:txBody>
      </p:sp>
      <p:pic>
        <p:nvPicPr>
          <p:cNvPr id="3074" name="Picture 2" descr="http://www.cmap.polytechnique.fr/~yu/research/VisualClassification/figures/textures.jpg"/>
          <p:cNvPicPr>
            <a:picLocks noChangeAspect="1" noChangeArrowheads="1"/>
          </p:cNvPicPr>
          <p:nvPr/>
        </p:nvPicPr>
        <p:blipFill>
          <a:blip r:embed="rId2" cstate="print"/>
          <a:srcRect/>
          <a:stretch>
            <a:fillRect/>
          </a:stretch>
        </p:blipFill>
        <p:spPr bwMode="auto">
          <a:xfrm>
            <a:off x="838200" y="2895600"/>
            <a:ext cx="7715250" cy="303847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and Contrast</a:t>
            </a:r>
            <a:endParaRPr lang="en-US" dirty="0"/>
          </a:p>
        </p:txBody>
      </p:sp>
      <p:sp>
        <p:nvSpPr>
          <p:cNvPr id="3" name="Content Placeholder 2"/>
          <p:cNvSpPr>
            <a:spLocks noGrp="1"/>
          </p:cNvSpPr>
          <p:nvPr>
            <p:ph sz="quarter" idx="1"/>
          </p:nvPr>
        </p:nvSpPr>
        <p:spPr/>
        <p:txBody>
          <a:bodyPr/>
          <a:lstStyle/>
          <a:p>
            <a:r>
              <a:rPr lang="en-US" dirty="0" smtClean="0"/>
              <a:t>Value is the level of tone of an object, how close to black or white it is. </a:t>
            </a:r>
            <a:endParaRPr lang="en-US" dirty="0" smtClean="0"/>
          </a:p>
          <a:p>
            <a:r>
              <a:rPr lang="en-US" dirty="0" smtClean="0"/>
              <a:t>Contrast is the relationship between black and white in your image, high contrast has a lot of very black blacks and very white whites, low contrast has a lot of </a:t>
            </a:r>
            <a:r>
              <a:rPr lang="en-US" dirty="0" err="1" smtClean="0"/>
              <a:t>greys</a:t>
            </a:r>
            <a:r>
              <a:rPr lang="en-US" dirty="0" smtClean="0"/>
              <a:t>. </a:t>
            </a:r>
            <a:endParaRPr lang="en-US" dirty="0"/>
          </a:p>
        </p:txBody>
      </p:sp>
      <p:pic>
        <p:nvPicPr>
          <p:cNvPr id="2050" name="Picture 2" descr="http://images5.alphacoders.com/446/446534.jpg"/>
          <p:cNvPicPr>
            <a:picLocks noChangeAspect="1" noChangeArrowheads="1"/>
          </p:cNvPicPr>
          <p:nvPr/>
        </p:nvPicPr>
        <p:blipFill>
          <a:blip r:embed="rId2" cstate="print"/>
          <a:srcRect/>
          <a:stretch>
            <a:fillRect/>
          </a:stretch>
        </p:blipFill>
        <p:spPr bwMode="auto">
          <a:xfrm>
            <a:off x="3276600" y="3962400"/>
            <a:ext cx="4792100" cy="2590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t>
            </a:r>
            <a:endParaRPr lang="en-US" dirty="0"/>
          </a:p>
        </p:txBody>
      </p:sp>
      <p:sp>
        <p:nvSpPr>
          <p:cNvPr id="3" name="Content Placeholder 2"/>
          <p:cNvSpPr>
            <a:spLocks noGrp="1"/>
          </p:cNvSpPr>
          <p:nvPr>
            <p:ph sz="quarter" idx="1"/>
          </p:nvPr>
        </p:nvSpPr>
        <p:spPr/>
        <p:txBody>
          <a:bodyPr/>
          <a:lstStyle/>
          <a:p>
            <a:r>
              <a:rPr lang="en-US" dirty="0" smtClean="0"/>
              <a:t>A line is anything that defines a shape. It can be thick, thin, soft, hard, fuzzy, clear etc…</a:t>
            </a:r>
            <a:endParaRPr lang="en-US" dirty="0"/>
          </a:p>
        </p:txBody>
      </p:sp>
      <p:pic>
        <p:nvPicPr>
          <p:cNvPr id="6148" name="Picture 4" descr="https://mmebunker.files.wordpress.com/2013/06/20130621-222153.jpg"/>
          <p:cNvPicPr>
            <a:picLocks noChangeAspect="1" noChangeArrowheads="1"/>
          </p:cNvPicPr>
          <p:nvPr/>
        </p:nvPicPr>
        <p:blipFill>
          <a:blip r:embed="rId2" cstate="print"/>
          <a:srcRect l="10516" t="7790" r="8861" b="22103"/>
          <a:stretch>
            <a:fillRect/>
          </a:stretch>
        </p:blipFill>
        <p:spPr bwMode="auto">
          <a:xfrm>
            <a:off x="1981200" y="2743200"/>
            <a:ext cx="5257800" cy="3429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 and Form</a:t>
            </a:r>
            <a:endParaRPr lang="en-US" dirty="0"/>
          </a:p>
        </p:txBody>
      </p:sp>
      <p:sp>
        <p:nvSpPr>
          <p:cNvPr id="3" name="Content Placeholder 2"/>
          <p:cNvSpPr>
            <a:spLocks noGrp="1"/>
          </p:cNvSpPr>
          <p:nvPr>
            <p:ph sz="quarter" idx="1"/>
          </p:nvPr>
        </p:nvSpPr>
        <p:spPr/>
        <p:txBody>
          <a:bodyPr/>
          <a:lstStyle/>
          <a:p>
            <a:r>
              <a:rPr lang="en-US" dirty="0" smtClean="0"/>
              <a:t>A shape is a 2D object made by a line. </a:t>
            </a:r>
          </a:p>
          <a:p>
            <a:endParaRPr lang="en-US" dirty="0" smtClean="0"/>
          </a:p>
          <a:p>
            <a:endParaRPr lang="en-US" dirty="0" smtClean="0"/>
          </a:p>
          <a:p>
            <a:endParaRPr lang="en-US" dirty="0" smtClean="0"/>
          </a:p>
          <a:p>
            <a:endParaRPr lang="en-US" dirty="0" smtClean="0"/>
          </a:p>
          <a:p>
            <a:r>
              <a:rPr lang="en-US" dirty="0" smtClean="0"/>
              <a:t>Form is a 3D object made by Tone and Shading. </a:t>
            </a:r>
            <a:endParaRPr lang="en-US" dirty="0"/>
          </a:p>
        </p:txBody>
      </p:sp>
      <p:sp>
        <p:nvSpPr>
          <p:cNvPr id="4" name="Rectangle 3"/>
          <p:cNvSpPr/>
          <p:nvPr/>
        </p:nvSpPr>
        <p:spPr>
          <a:xfrm>
            <a:off x="685800" y="2133600"/>
            <a:ext cx="14478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3581400" y="2057400"/>
            <a:ext cx="1676400" cy="1752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477000" y="2133600"/>
            <a:ext cx="18288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cdn.shopify.com/s/files/1/0215/2392/products/stainless-cube01_1024x1024.jpg?v=1371476169"/>
          <p:cNvPicPr>
            <a:picLocks noChangeAspect="1" noChangeArrowheads="1"/>
          </p:cNvPicPr>
          <p:nvPr/>
        </p:nvPicPr>
        <p:blipFill>
          <a:blip r:embed="rId2" cstate="print"/>
          <a:srcRect/>
          <a:stretch>
            <a:fillRect/>
          </a:stretch>
        </p:blipFill>
        <p:spPr bwMode="auto">
          <a:xfrm>
            <a:off x="533400" y="4495800"/>
            <a:ext cx="1905000" cy="1905001"/>
          </a:xfrm>
          <a:prstGeom prst="rect">
            <a:avLst/>
          </a:prstGeom>
          <a:noFill/>
        </p:spPr>
      </p:pic>
      <p:pic>
        <p:nvPicPr>
          <p:cNvPr id="5124" name="Picture 4" descr="http://jasoncanon.com/wp-content/uploads/2012/10/cone.jpg"/>
          <p:cNvPicPr>
            <a:picLocks noChangeAspect="1" noChangeArrowheads="1"/>
          </p:cNvPicPr>
          <p:nvPr/>
        </p:nvPicPr>
        <p:blipFill>
          <a:blip r:embed="rId3" cstate="print"/>
          <a:srcRect/>
          <a:stretch>
            <a:fillRect/>
          </a:stretch>
        </p:blipFill>
        <p:spPr bwMode="auto">
          <a:xfrm>
            <a:off x="3657600" y="4724400"/>
            <a:ext cx="1676400" cy="1582345"/>
          </a:xfrm>
          <a:prstGeom prst="rect">
            <a:avLst/>
          </a:prstGeom>
          <a:noFill/>
        </p:spPr>
      </p:pic>
      <p:pic>
        <p:nvPicPr>
          <p:cNvPr id="5126" name="Picture 6" descr="http://upload.wikimedia.org/wikipedia/commons/thumb/7/7e/Sphere_-_monochrome_simple.svg/500px-Sphere_-_monochrome_simple.svg.png"/>
          <p:cNvPicPr>
            <a:picLocks noChangeAspect="1" noChangeArrowheads="1"/>
          </p:cNvPicPr>
          <p:nvPr/>
        </p:nvPicPr>
        <p:blipFill>
          <a:blip r:embed="rId4" cstate="print"/>
          <a:srcRect/>
          <a:stretch>
            <a:fillRect/>
          </a:stretch>
        </p:blipFill>
        <p:spPr bwMode="auto">
          <a:xfrm>
            <a:off x="6781800" y="4495800"/>
            <a:ext cx="1866900" cy="18669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36</TotalTime>
  <Words>344</Words>
  <Application>Microsoft Office PowerPoint</Application>
  <PresentationFormat>On-screen Show (4:3)</PresentationFormat>
  <Paragraphs>31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Civic</vt:lpstr>
      <vt:lpstr>Elements of Design</vt:lpstr>
      <vt:lpstr>What are the elements of design?</vt:lpstr>
      <vt:lpstr>Are elements the same thing as Principles?</vt:lpstr>
      <vt:lpstr>Composition</vt:lpstr>
      <vt:lpstr>Colour</vt:lpstr>
      <vt:lpstr>Texture</vt:lpstr>
      <vt:lpstr>Value and Contrast</vt:lpstr>
      <vt:lpstr>Line</vt:lpstr>
      <vt:lpstr>Shape and Form</vt:lpstr>
      <vt:lpstr>Space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of Design</dc:title>
  <dc:creator>wendi</dc:creator>
  <cp:lastModifiedBy>wendi</cp:lastModifiedBy>
  <cp:revision>4</cp:revision>
  <dcterms:created xsi:type="dcterms:W3CDTF">2014-08-22T16:47:18Z</dcterms:created>
  <dcterms:modified xsi:type="dcterms:W3CDTF">2014-08-22T17:23:37Z</dcterms:modified>
</cp:coreProperties>
</file>